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265" r:id="rId3"/>
    <p:sldId id="264" r:id="rId4"/>
    <p:sldId id="263" r:id="rId5"/>
    <p:sldId id="266" r:id="rId6"/>
    <p:sldId id="271" r:id="rId7"/>
    <p:sldId id="272" r:id="rId8"/>
    <p:sldId id="267" r:id="rId9"/>
    <p:sldId id="257" r:id="rId10"/>
    <p:sldId id="258" r:id="rId11"/>
    <p:sldId id="285" r:id="rId12"/>
    <p:sldId id="259" r:id="rId13"/>
    <p:sldId id="268" r:id="rId14"/>
    <p:sldId id="260" r:id="rId15"/>
    <p:sldId id="281" r:id="rId16"/>
    <p:sldId id="284" r:id="rId17"/>
    <p:sldId id="270" r:id="rId18"/>
    <p:sldId id="269" r:id="rId19"/>
    <p:sldId id="261" r:id="rId20"/>
    <p:sldId id="262" r:id="rId21"/>
    <p:sldId id="273" r:id="rId22"/>
    <p:sldId id="277" r:id="rId23"/>
    <p:sldId id="274" r:id="rId24"/>
    <p:sldId id="275" r:id="rId25"/>
    <p:sldId id="283" r:id="rId26"/>
    <p:sldId id="276" r:id="rId27"/>
    <p:sldId id="278" r:id="rId28"/>
    <p:sldId id="279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淑琪 林" initials="淑琪" lastIdx="1" clrIdx="0">
    <p:extLst>
      <p:ext uri="{19B8F6BF-5375-455C-9EA6-DF929625EA0E}">
        <p15:presenceInfo xmlns:p15="http://schemas.microsoft.com/office/powerpoint/2012/main" userId="8eeee472d1e492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4729" autoAdjust="0"/>
  </p:normalViewPr>
  <p:slideViewPr>
    <p:cSldViewPr snapToGrid="0">
      <p:cViewPr varScale="1">
        <p:scale>
          <a:sx n="74" d="100"/>
          <a:sy n="74" d="100"/>
        </p:scale>
        <p:origin x="12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0B7C7-12C4-41F7-9264-E2754CB9530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5E73E-D443-4C8F-8945-A8F1EC803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43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BF%83%E7%90%86%E7%89%A9%E7%90%86%E5%AD%A6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多媒体技术和网络技术的发展使得多媒体信息的传输变得极为容易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获取信息变得越来越容易，多媒体内容随处可见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多媒体内容</a:t>
            </a:r>
            <a:r>
              <a:rPr lang="en-US" altLang="zh-CN" dirty="0"/>
              <a:t>=</a:t>
            </a:r>
            <a:r>
              <a:rPr lang="zh-CN" altLang="en-US" dirty="0"/>
              <a:t>信息，特定场合需要保证</a:t>
            </a:r>
            <a:r>
              <a:rPr lang="en-US" altLang="zh-CN" dirty="0"/>
              <a:t>CIA 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Confidentiality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密钥→认证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强调主题：图像感知哈希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439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7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相关性</a:t>
            </a:r>
            <a:endParaRPr lang="en-US" altLang="zh-CN" dirty="0"/>
          </a:p>
          <a:p>
            <a:r>
              <a:rPr lang="en-US" altLang="zh-CN" dirty="0"/>
              <a:t>JND</a:t>
            </a:r>
            <a:r>
              <a:rPr lang="zh-CN" altLang="en-US" dirty="0"/>
              <a:t>，</a:t>
            </a:r>
            <a:r>
              <a:rPr lang="en-US" altLang="zh-CN" dirty="0"/>
              <a:t>just noticeable difference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心理物理学"/>
              </a:rPr>
              <a:t>心理物理学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psychophysics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）名词，代表人类或是动物，对于某一特定的感官刺激所能察觉的最小改变。</a:t>
            </a:r>
            <a:endParaRPr lang="en-US" altLang="zh-CN" dirty="0"/>
          </a:p>
          <a:p>
            <a:r>
              <a:rPr lang="zh-CN" altLang="en-US" dirty="0"/>
              <a:t>对单个图像的</a:t>
            </a:r>
            <a:r>
              <a:rPr lang="en-US" altLang="zh-CN" dirty="0"/>
              <a:t>DCT</a:t>
            </a:r>
            <a:r>
              <a:rPr lang="zh-CN" altLang="en-US" dirty="0"/>
              <a:t>量化矩阵进行视觉上的优化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60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亮度掩蔽、对比度掩蔽、优化操作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1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DCT quantization matrices visually optimized for individual images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越黑的地方越敏感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在亮度掩蔽的基础上做了对比度掩蔽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5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主成分分析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components analysis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）是一种分析、简化数据集的技术。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主成分分析经常用于减少数据集的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，同时保持数据集中的对方差贡献最大的特征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这是通过保留低阶主成分，忽略高阶主成分做到的。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哈希值长度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98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最后生成一个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的</a:t>
            </a:r>
            <a:r>
              <a:rPr lang="en-US" altLang="zh-CN" dirty="0"/>
              <a:t>01</a:t>
            </a:r>
            <a:r>
              <a:rPr lang="zh-CN" altLang="en-US" dirty="0"/>
              <a:t>序列，转换成</a:t>
            </a:r>
            <a:r>
              <a:rPr lang="en-US" altLang="zh-CN" dirty="0"/>
              <a:t>16</a:t>
            </a:r>
            <a:r>
              <a:rPr lang="zh-CN" altLang="en-US" dirty="0"/>
              <a:t>进制（</a:t>
            </a:r>
            <a:r>
              <a:rPr lang="en-US" altLang="zh-CN" dirty="0"/>
              <a:t>2</a:t>
            </a:r>
            <a:r>
              <a:rPr lang="zh-CN" altLang="en-US" dirty="0"/>
              <a:t>字节</a:t>
            </a:r>
            <a:r>
              <a:rPr lang="en-US" altLang="zh-CN" dirty="0"/>
              <a:t>16</a:t>
            </a:r>
            <a:r>
              <a:rPr lang="zh-CN" altLang="en-US" dirty="0"/>
              <a:t>位）表示，就只有</a:t>
            </a:r>
            <a:r>
              <a:rPr lang="en-US" altLang="zh-CN" dirty="0"/>
              <a:t>40</a:t>
            </a:r>
            <a:r>
              <a:rPr lang="zh-CN" altLang="en-US" dirty="0"/>
              <a:t>个字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18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16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在计算机图形学中，图像缩放指的是通过增加或去掉像素来改变图片的尺寸。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Awgn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Imnoise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</a:p>
          <a:p>
            <a:pPr marL="228600" indent="-228600">
              <a:buAutoNum type="arabicPeriod"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</a:p>
          <a:p>
            <a:pPr marL="228600" indent="-228600">
              <a:buAutoNum type="arabicPeriod"/>
            </a:pPr>
            <a:r>
              <a:rPr lang="en-US" altLang="zh-CN" dirty="0" err="1"/>
              <a:t>Imgaussfilt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imresize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7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</a:t>
            </a:r>
            <a:r>
              <a:rPr lang="zh-CN" altLang="en-US" dirty="0"/>
              <a:t>张图像速览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3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在抵抗噪声干扰的同时，可以验证图像的完整性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283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</a:t>
            </a:r>
            <a:r>
              <a:rPr lang="zh-CN" altLang="en-US" dirty="0"/>
              <a:t>张图像经历上述变换的结果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6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随机选取</a:t>
            </a:r>
            <a:r>
              <a:rPr lang="en-US" altLang="zh-CN" dirty="0"/>
              <a:t>1</a:t>
            </a:r>
            <a:r>
              <a:rPr lang="zh-CN" altLang="en-US" dirty="0"/>
              <a:t>幅图像和剩余</a:t>
            </a:r>
            <a:r>
              <a:rPr lang="en-US" altLang="zh-CN" dirty="0"/>
              <a:t>99</a:t>
            </a:r>
            <a:r>
              <a:rPr lang="zh-CN" altLang="en-US" dirty="0"/>
              <a:t>幅图像进行比对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797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9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幅图像进行手动修改</a:t>
            </a:r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77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原始图像</a:t>
            </a:r>
            <a:r>
              <a:rPr lang="en-US" altLang="zh-CN" dirty="0"/>
              <a:t>-</a:t>
            </a:r>
            <a:r>
              <a:rPr lang="zh-CN" altLang="en-US" dirty="0"/>
              <a:t>手动修改后的图像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0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亮度统计，特定区域构造统计特性</a:t>
            </a:r>
            <a:endParaRPr lang="en-US" altLang="zh-CN" dirty="0"/>
          </a:p>
          <a:p>
            <a:r>
              <a:rPr lang="en-US" altLang="zh-CN" dirty="0"/>
              <a:t>2. DCT</a:t>
            </a:r>
            <a:r>
              <a:rPr lang="zh-CN" altLang="en-US" dirty="0"/>
              <a:t>系数相关性，系数方差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不变性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奇异值分解、非负矩阵分解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研究潜力最大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2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无密钥：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无密钥：精度低于识别，以图搜图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有密钥：验证完整性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6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钓鱼网站识别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离散余弦变换具有很强的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能量集中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特性：大多数的自然信号（包括声音和图像）的能量都集中在离散余弦变换后的低频部分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24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去噪声，大小归一化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感知哈希的基础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去除冗余，降维，使哈希值不至于太大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根据算法生成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668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处理方便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en-US" altLang="zh-CN" dirty="0"/>
              <a:t>Rgb2gray </a:t>
            </a:r>
            <a:r>
              <a:rPr lang="zh-CN" altLang="en-US" dirty="0"/>
              <a:t>保留亮度通道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哈希值长度，保护细节效果较好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双线性插值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最邻近插值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en-US" altLang="zh-CN" dirty="0" err="1"/>
              <a:t>imresize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去噪声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均值 </a:t>
            </a:r>
            <a:r>
              <a:rPr lang="en-US" altLang="zh-CN" dirty="0"/>
              <a:t>– </a:t>
            </a:r>
            <a:r>
              <a:rPr lang="zh-CN" altLang="en-US" dirty="0"/>
              <a:t>高斯噪声（常见）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中值 </a:t>
            </a:r>
            <a:r>
              <a:rPr lang="en-US" altLang="zh-CN" dirty="0"/>
              <a:t>– </a:t>
            </a:r>
            <a:r>
              <a:rPr lang="zh-CN" altLang="en-US" dirty="0"/>
              <a:t>椒盐噪声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去噪声，对比度调整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10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31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图像大小 </a:t>
            </a:r>
            <a:r>
              <a:rPr lang="en-US" altLang="zh-CN" dirty="0"/>
              <a:t>64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</a:p>
          <a:p>
            <a:r>
              <a:rPr lang="zh-CN" altLang="en-US" dirty="0"/>
              <a:t>主要内容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低频系数一般保存的是图像的边界、纹理信息，高频信息主要是保存的图像中平坦区域信息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E73E-D443-4C8F-8945-A8F1EC803D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08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0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7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3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3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1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74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1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5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9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4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12/19/2018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5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4F046-975D-450F-82D0-58A3246AA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图像感知哈希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C0017E-8D5B-4004-BF06-C8B0DE9B1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79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D76CB-E244-4AA1-9FBE-61571B20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A9FCA-F960-4D7F-9183-90625305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转化为灰度图像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双三次插值</a:t>
            </a:r>
            <a:r>
              <a:rPr lang="en-US" altLang="zh-CN" sz="2800" dirty="0"/>
              <a:t>(bi-cubic interpolation)</a:t>
            </a:r>
            <a:r>
              <a:rPr lang="zh-CN" altLang="en-US" sz="2800" dirty="0"/>
              <a:t>图像大小归一化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均值滤波</a:t>
            </a:r>
            <a:endParaRPr lang="en-US" altLang="zh-CN" sz="28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直方图均衡化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59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3AF23-BA7D-4267-9CD2-72B88738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噪声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4A2B23-F41E-4054-AFDA-3179D3C0B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11" y="1661830"/>
            <a:ext cx="3600000" cy="360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2069BE-ABFC-46DE-A6C6-4729FD82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73" y="1661830"/>
            <a:ext cx="3600000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260EDF-3FB2-4008-9D13-A9BA68828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C371BC-3393-44C6-9880-FDF800F5A592}"/>
              </a:ext>
            </a:extLst>
          </p:cNvPr>
          <p:cNvSpPr txBox="1"/>
          <p:nvPr/>
        </p:nvSpPr>
        <p:spPr>
          <a:xfrm>
            <a:off x="1346113" y="5596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原始图像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127CCD-4F24-404E-BB5E-9C446AEE2CD9}"/>
              </a:ext>
            </a:extLst>
          </p:cNvPr>
          <p:cNvSpPr txBox="1"/>
          <p:nvPr/>
        </p:nvSpPr>
        <p:spPr>
          <a:xfrm>
            <a:off x="5542002" y="5596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椒盐噪声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8A44FF-7098-4539-84D3-7EFDA2EF2D88}"/>
              </a:ext>
            </a:extLst>
          </p:cNvPr>
          <p:cNvSpPr txBox="1"/>
          <p:nvPr/>
        </p:nvSpPr>
        <p:spPr>
          <a:xfrm>
            <a:off x="9762275" y="5596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高斯噪声</a:t>
            </a:r>
          </a:p>
        </p:txBody>
      </p:sp>
    </p:spTree>
    <p:extLst>
      <p:ext uri="{BB962C8B-B14F-4D97-AF65-F5344CB8AC3E}">
        <p14:creationId xmlns:p14="http://schemas.microsoft.com/office/powerpoint/2010/main" val="312860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1FB07-0F6C-41B6-9FB9-C4480503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A9B35-24B9-406D-93FD-BCD6FF99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 8x8</a:t>
            </a:r>
            <a:r>
              <a:rPr lang="zh-CN" altLang="en-US" sz="2800" dirty="0"/>
              <a:t>分块</a:t>
            </a:r>
            <a:r>
              <a:rPr lang="en-US" altLang="zh-CN" sz="2800" dirty="0"/>
              <a:t>DCT</a:t>
            </a:r>
            <a:r>
              <a:rPr lang="zh-CN" altLang="en-US" sz="2800" dirty="0"/>
              <a:t>变换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提取低频系数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7153A-2CFD-4342-8D1A-EB63BFD7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37" y="2093976"/>
            <a:ext cx="7109993" cy="38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1FB07-0F6C-41B6-9FB9-C4480503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A9B35-24B9-406D-93FD-BCD6FF99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 </a:t>
            </a:r>
            <a:r>
              <a:rPr lang="zh-CN" altLang="en-US" sz="2800" dirty="0"/>
              <a:t>形成感知特征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7EE4FB-ED87-4FAD-B70A-BAE6D7F3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70" y="2651300"/>
            <a:ext cx="10336459" cy="32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F6A4-0DF6-4284-9773-6A52BF5E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冗余处理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A49B6-CEB0-4DB6-ACB8-90FB17FA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 Watson</a:t>
            </a:r>
            <a:r>
              <a:rPr lang="zh-CN" altLang="en-US" sz="3200" dirty="0"/>
              <a:t>模型</a:t>
            </a:r>
            <a:endParaRPr lang="en-US" altLang="zh-CN" sz="3200" dirty="0"/>
          </a:p>
          <a:p>
            <a:pPr lvl="1"/>
            <a:r>
              <a:rPr lang="zh-CN" altLang="en-US" sz="2800" dirty="0"/>
              <a:t>频域敏感表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12405-C728-4092-BB23-BD30541E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27036"/>
            <a:ext cx="8229600" cy="3790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87E928-A5D2-42DF-8259-46CF648ADB0D}"/>
              </a:ext>
            </a:extLst>
          </p:cNvPr>
          <p:cNvSpPr txBox="1"/>
          <p:nvPr/>
        </p:nvSpPr>
        <p:spPr>
          <a:xfrm>
            <a:off x="169333" y="6140365"/>
            <a:ext cx="72263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Watson, Andrew B. "DCT quantization matrices visually optimized for individual images." </a:t>
            </a:r>
          </a:p>
          <a:p>
            <a:r>
              <a:rPr lang="en-US" altLang="zh-CN" sz="1400" i="1" dirty="0"/>
              <a:t>Human vision, visual processing, and digital display IV. Vol. 1913. </a:t>
            </a:r>
          </a:p>
          <a:p>
            <a:r>
              <a:rPr lang="en-US" altLang="zh-CN" sz="1400" i="1" dirty="0"/>
              <a:t>International Society for Optics and Photonics, 1993.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27757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1CB01-973F-410B-88CA-61D24839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对比度掩蔽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8EE5C5-59E0-47BB-825F-77815A77F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093976"/>
                <a:ext cx="10058400" cy="407822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  ,  </m:t>
                          </m:r>
                          <m:sSup>
                            <m:sSup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600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=0.7 , </m:t>
                              </m:r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sz="2400" dirty="0"/>
                  <a:t>k </a:t>
                </a:r>
                <a:r>
                  <a:rPr lang="zh-CN" altLang="en-US" sz="2400" dirty="0"/>
                  <a:t>表示第几个图像分块</a:t>
                </a:r>
                <a:endParaRPr lang="en-US" altLang="zh-CN" sz="2400" dirty="0"/>
              </a:p>
              <a:p>
                <a:r>
                  <a:rPr lang="en-US" altLang="zh-CN" sz="2400" dirty="0" err="1"/>
                  <a:t>i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j </a:t>
                </a:r>
                <a:r>
                  <a:rPr lang="zh-CN" altLang="en-US" sz="2400" dirty="0"/>
                  <a:t>表示行、列</a:t>
                </a:r>
                <a:endParaRPr lang="en-US" altLang="zh-CN" sz="2400" dirty="0"/>
              </a:p>
              <a:p>
                <a:r>
                  <a:rPr lang="en-US" altLang="zh-CN" sz="2400" dirty="0"/>
                  <a:t>t </a:t>
                </a:r>
                <a:r>
                  <a:rPr lang="zh-CN" altLang="en-US" sz="2400" dirty="0"/>
                  <a:t>是</a:t>
                </a:r>
                <a:r>
                  <a:rPr lang="en-US" altLang="zh-CN" sz="2400" dirty="0"/>
                  <a:t>DCT</a:t>
                </a:r>
                <a:r>
                  <a:rPr lang="zh-CN" altLang="en-US" sz="2400" dirty="0"/>
                  <a:t>系数</a:t>
                </a:r>
                <a:endParaRPr lang="en-US" altLang="zh-CN" sz="2400" dirty="0"/>
              </a:p>
              <a:p>
                <a:r>
                  <a:rPr lang="en-US" altLang="zh-CN" sz="2400" dirty="0"/>
                  <a:t>c </a:t>
                </a:r>
                <a:r>
                  <a:rPr lang="zh-CN" altLang="en-US" sz="2400" dirty="0"/>
                  <a:t>是掩蔽矩阵</a:t>
                </a:r>
                <a:endParaRPr lang="en-US" altLang="zh-CN" sz="2400" dirty="0"/>
              </a:p>
              <a:p>
                <a:r>
                  <a:rPr lang="en-US" altLang="zh-CN" sz="2400" dirty="0"/>
                  <a:t>m </a:t>
                </a:r>
                <a:r>
                  <a:rPr lang="zh-CN" altLang="en-US" sz="2400" dirty="0"/>
                  <a:t>是对比度掩蔽阈值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8EE5C5-59E0-47BB-825F-77815A77F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093976"/>
                <a:ext cx="10058400" cy="4078224"/>
              </a:xfrm>
              <a:blipFill>
                <a:blip r:embed="rId3"/>
                <a:stretch>
                  <a:fillRect l="-424" b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70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AF18B-80FB-4DFC-91AF-55C65C62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2D29C-7320-4DE3-A64D-B3617A2AE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DCT</a:t>
            </a:r>
            <a:r>
              <a:rPr lang="zh-CN" altLang="en-US" sz="2800" dirty="0"/>
              <a:t>系数矩阵（部分）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248F0E-011E-4B9A-B9FC-5D4A0B9D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9" y="0"/>
            <a:ext cx="639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9A366-811E-4439-889C-ECE08A81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7F132-03D6-4CD0-8AD7-5B41E77F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9B3FD-F9F5-4917-ACF3-EC52A375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1" y="275872"/>
            <a:ext cx="10346538" cy="60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9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F6A4-0DF6-4284-9773-6A52BF5E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冗余处理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A49B6-CEB0-4DB6-ACB8-90FB17FA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2. PCA</a:t>
            </a:r>
          </a:p>
          <a:p>
            <a:pPr lvl="1"/>
            <a:r>
              <a:rPr lang="zh-CN" altLang="en-US" sz="2400" dirty="0"/>
              <a:t>保留低阶主成分，忽略高阶主成分</a:t>
            </a:r>
            <a:endParaRPr lang="en-US" altLang="zh-CN" sz="2400" dirty="0"/>
          </a:p>
          <a:p>
            <a:pPr lvl="1"/>
            <a:r>
              <a:rPr lang="zh-CN" altLang="en-US" sz="2400" dirty="0"/>
              <a:t>对</a:t>
            </a:r>
            <a:r>
              <a:rPr lang="en-US" altLang="zh-CN" sz="2400" dirty="0"/>
              <a:t>64x64 </a:t>
            </a:r>
            <a:r>
              <a:rPr lang="zh-CN" altLang="en-US" sz="2400" dirty="0"/>
              <a:t>的</a:t>
            </a:r>
            <a:r>
              <a:rPr lang="en-US" altLang="zh-CN" sz="2400" dirty="0"/>
              <a:t>DCT</a:t>
            </a:r>
            <a:r>
              <a:rPr lang="zh-CN" altLang="en-US" sz="2400" dirty="0"/>
              <a:t>矩阵进行降维（</a:t>
            </a:r>
            <a:r>
              <a:rPr lang="en-US" altLang="zh-CN" sz="2400" dirty="0"/>
              <a:t>10x64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456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3CA62-4255-43CB-8488-86A737A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生成感知哈希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81139D-8A77-4D2D-982C-046539EC5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1. </a:t>
                </a:r>
                <a:r>
                  <a:rPr lang="zh-CN" altLang="en-US" sz="2400" dirty="0"/>
                  <a:t>计算列中值</a:t>
                </a:r>
                <a:endParaRPr lang="en-US" altLang="zh-CN" sz="24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2.</a:t>
                </a:r>
                <a:r>
                  <a:rPr lang="zh-CN" altLang="en-US" sz="2400" dirty="0"/>
                  <a:t> 生成感知哈希序列</a:t>
                </a:r>
                <a:endParaRPr lang="en-US" altLang="zh-CN" sz="24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0 ,      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1 ,  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274320" lvl="1" indent="0">
                  <a:buNone/>
                </a:pPr>
                <a:endParaRPr lang="en-US" altLang="zh-CN" sz="2000" dirty="0"/>
              </a:p>
              <a:p>
                <a:r>
                  <a:rPr lang="en-US" altLang="zh-CN" sz="2400" dirty="0"/>
                  <a:t>d(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表示</a:t>
                </a:r>
                <a:r>
                  <a:rPr lang="en-US" altLang="zh-CN" sz="2400" dirty="0"/>
                  <a:t>DCT</a:t>
                </a:r>
                <a:r>
                  <a:rPr lang="zh-CN" altLang="en-US" sz="2400" dirty="0"/>
                  <a:t>系数</a:t>
                </a:r>
                <a:endParaRPr lang="en-US" altLang="zh-CN" sz="2400" dirty="0"/>
              </a:p>
              <a:p>
                <a:r>
                  <a:rPr lang="en-US" altLang="zh-CN" sz="2400" dirty="0"/>
                  <a:t>R</a:t>
                </a:r>
                <a:r>
                  <a:rPr lang="zh-CN" altLang="en-US" sz="2400" dirty="0"/>
                  <a:t>表示一列的</a:t>
                </a:r>
                <a:r>
                  <a:rPr lang="en-US" altLang="zh-CN" sz="2400" dirty="0"/>
                  <a:t>DCT</a:t>
                </a:r>
                <a:r>
                  <a:rPr lang="zh-CN" altLang="en-US" sz="2400" dirty="0"/>
                  <a:t>系数个数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81139D-8A77-4D2D-982C-046539EC5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3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25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868DF-A1D8-4212-9D98-A319497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AA6AE-B794-4F5B-A479-95D6C4EC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多媒体</a:t>
            </a:r>
            <a:r>
              <a:rPr lang="en-US" altLang="zh-CN" sz="2800" dirty="0"/>
              <a:t>/</a:t>
            </a:r>
            <a:r>
              <a:rPr lang="zh-CN" altLang="en-US" sz="2800" dirty="0"/>
              <a:t>网络技术的发展</a:t>
            </a:r>
            <a:endParaRPr lang="en-US" altLang="zh-CN" sz="2800" dirty="0"/>
          </a:p>
          <a:p>
            <a:r>
              <a:rPr lang="zh-CN" altLang="en-US" sz="2800" dirty="0"/>
              <a:t>信息 </a:t>
            </a:r>
            <a:r>
              <a:rPr lang="en-US" altLang="zh-CN" sz="2800" dirty="0"/>
              <a:t>- CIA</a:t>
            </a:r>
          </a:p>
          <a:p>
            <a:r>
              <a:rPr lang="zh-CN" altLang="en-US" sz="2800" dirty="0"/>
              <a:t>传统哈希技术 </a:t>
            </a:r>
            <a:r>
              <a:rPr lang="en-US" altLang="zh-CN" sz="2800" dirty="0"/>
              <a:t>VS. </a:t>
            </a:r>
            <a:r>
              <a:rPr lang="zh-CN" altLang="en-US" sz="2800" dirty="0"/>
              <a:t>感知哈希技术</a:t>
            </a:r>
            <a:endParaRPr lang="en-US" altLang="zh-CN" sz="2800" dirty="0"/>
          </a:p>
          <a:p>
            <a:pPr lvl="1"/>
            <a:r>
              <a:rPr lang="zh-CN" altLang="en-US" sz="2400" dirty="0"/>
              <a:t>密钥的使用与否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1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276F4-0579-4165-8FF3-DA23036B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匹配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ABB22-63BB-4CA8-91AB-832568E4E8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汉明距离 </a:t>
                </a:r>
                <a:r>
                  <a:rPr lang="en-US" altLang="zh-CN" sz="2800" dirty="0"/>
                  <a:t>(Hamming Distance)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istance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ABB22-63BB-4CA8-91AB-832568E4E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8" t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43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75841-8DDB-43CD-9098-BCB8042D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40795-FC8C-4240-AE5B-99F7753F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100</a:t>
            </a:r>
            <a:r>
              <a:rPr lang="zh-CN" altLang="en-US" sz="2800" dirty="0"/>
              <a:t>张测试图片</a:t>
            </a:r>
            <a:endParaRPr lang="en-US" altLang="zh-CN" sz="2800" dirty="0"/>
          </a:p>
          <a:p>
            <a:r>
              <a:rPr lang="zh-CN" altLang="en-US" sz="2800" dirty="0"/>
              <a:t>图像处理</a:t>
            </a:r>
            <a:endParaRPr lang="en-US" altLang="zh-CN" sz="2800" dirty="0"/>
          </a:p>
          <a:p>
            <a:pPr lvl="1"/>
            <a:r>
              <a:rPr lang="zh-CN" altLang="en-US" sz="2400" dirty="0"/>
              <a:t>加性高斯白噪声</a:t>
            </a:r>
            <a:endParaRPr lang="en-US" altLang="zh-CN" sz="2400" dirty="0"/>
          </a:p>
          <a:p>
            <a:pPr lvl="1"/>
            <a:r>
              <a:rPr lang="zh-CN" altLang="en-US" sz="2400" dirty="0"/>
              <a:t>椒盐噪声</a:t>
            </a:r>
            <a:endParaRPr lang="en-US" altLang="zh-CN" sz="2400" dirty="0"/>
          </a:p>
          <a:p>
            <a:pPr lvl="1"/>
            <a:r>
              <a:rPr lang="zh-CN" altLang="en-US" sz="2400" dirty="0"/>
              <a:t>中值滤波</a:t>
            </a:r>
            <a:endParaRPr lang="en-US" altLang="zh-CN" sz="2400" dirty="0"/>
          </a:p>
          <a:p>
            <a:pPr lvl="1"/>
            <a:r>
              <a:rPr lang="zh-CN" altLang="en-US" sz="2400" dirty="0"/>
              <a:t>均值滤波</a:t>
            </a:r>
            <a:endParaRPr lang="en-US" altLang="zh-CN" sz="2400" dirty="0"/>
          </a:p>
          <a:p>
            <a:pPr lvl="1"/>
            <a:r>
              <a:rPr lang="zh-CN" altLang="en-US" sz="2400" dirty="0"/>
              <a:t>高斯滤波</a:t>
            </a:r>
            <a:endParaRPr lang="en-US" altLang="zh-CN" sz="2400" dirty="0"/>
          </a:p>
          <a:p>
            <a:pPr lvl="1"/>
            <a:r>
              <a:rPr lang="zh-CN" altLang="en-US" sz="2400" dirty="0"/>
              <a:t>图像缩放</a:t>
            </a:r>
            <a:endParaRPr lang="en-US" altLang="zh-CN" sz="2400" dirty="0"/>
          </a:p>
          <a:p>
            <a:r>
              <a:rPr lang="zh-CN" altLang="en-US" sz="2800" dirty="0"/>
              <a:t>手动修改图像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4232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C550A-2AA9-4AB2-BF08-31750C3D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E5711-1DE7-4119-A905-9CB3422B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FCDF7-9FC5-4FBA-928F-0B5B6241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823"/>
            <a:ext cx="12192000" cy="63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CFF5E-F6AD-4277-9589-EF382521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F507E5-5AD5-48C5-AE52-441E1E1F5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27"/>
          <a:stretch/>
        </p:blipFill>
        <p:spPr>
          <a:xfrm>
            <a:off x="-5005" y="307622"/>
            <a:ext cx="12197005" cy="6242756"/>
          </a:xfrm>
        </p:spPr>
      </p:pic>
    </p:spTree>
    <p:extLst>
      <p:ext uri="{BB962C8B-B14F-4D97-AF65-F5344CB8AC3E}">
        <p14:creationId xmlns:p14="http://schemas.microsoft.com/office/powerpoint/2010/main" val="47350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969F9-8CE7-4D2D-982C-D40300B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232691-9D79-4923-8E29-2B11779A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612" y="712725"/>
            <a:ext cx="10286775" cy="5853062"/>
          </a:xfrm>
        </p:spPr>
      </p:pic>
    </p:spTree>
    <p:extLst>
      <p:ext uri="{BB962C8B-B14F-4D97-AF65-F5344CB8AC3E}">
        <p14:creationId xmlns:p14="http://schemas.microsoft.com/office/powerpoint/2010/main" val="344476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33591-0AEF-423C-9760-8A25EE0E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738AC-E0C1-446F-85FD-8F73E8B9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C7769C-63E0-490A-BD3D-9D4C4BB0E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7" r="6923" b="2933"/>
          <a:stretch/>
        </p:blipFill>
        <p:spPr>
          <a:xfrm>
            <a:off x="135465" y="0"/>
            <a:ext cx="11994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2501E-1353-408B-AF85-9F5BB856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F111BA-E1BE-4633-935D-D22D631DD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8774" y="862247"/>
            <a:ext cx="3901778" cy="39017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DD5016-ECF0-4B11-BA56-756BF6BE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77" y="862247"/>
            <a:ext cx="3901778" cy="3901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0BD9D2-BA39-441C-9979-0DE97DFFA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996" y="2731178"/>
            <a:ext cx="390177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082B9-E188-4EE2-84C1-8F2107AC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12CED5-8051-406E-BF84-0F0AC8241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127" r="5139"/>
          <a:stretch/>
        </p:blipFill>
        <p:spPr>
          <a:xfrm>
            <a:off x="0" y="135467"/>
            <a:ext cx="11932440" cy="6722533"/>
          </a:xfrm>
        </p:spPr>
      </p:pic>
    </p:spTree>
    <p:extLst>
      <p:ext uri="{BB962C8B-B14F-4D97-AF65-F5344CB8AC3E}">
        <p14:creationId xmlns:p14="http://schemas.microsoft.com/office/powerpoint/2010/main" val="2902353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DD49F-F23F-446F-8DB5-0DDB2FCA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250208-723D-4E7A-B9B1-AF66E54A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针对不同图像进行不同的预处理</a:t>
            </a:r>
            <a:endParaRPr lang="en-US" altLang="zh-CN" sz="2800" dirty="0"/>
          </a:p>
          <a:p>
            <a:pPr lvl="1"/>
            <a:r>
              <a:rPr lang="zh-CN" altLang="en-US" sz="2400" dirty="0"/>
              <a:t>分块大小、去噪方法</a:t>
            </a:r>
            <a:endParaRPr lang="en-US" altLang="zh-CN" sz="24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感知哈希去除冗余的其他方法</a:t>
            </a:r>
            <a:endParaRPr lang="en-US" altLang="zh-CN" sz="2800" dirty="0"/>
          </a:p>
          <a:p>
            <a:pPr lvl="1"/>
            <a:r>
              <a:rPr lang="en-US" altLang="zh-CN" sz="2400" dirty="0"/>
              <a:t>Watson</a:t>
            </a:r>
            <a:r>
              <a:rPr lang="zh-CN" altLang="en-US" sz="2400" dirty="0"/>
              <a:t>模型、</a:t>
            </a:r>
            <a:r>
              <a:rPr lang="en-US" altLang="zh-CN" sz="2400" dirty="0"/>
              <a:t>PCA</a:t>
            </a:r>
            <a:r>
              <a:rPr lang="zh-CN" altLang="en-US" sz="2400" dirty="0"/>
              <a:t>降维的替代方法</a:t>
            </a:r>
            <a:endParaRPr lang="en-US" altLang="zh-CN" sz="24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使用更多的图像进行测试</a:t>
            </a:r>
            <a:endParaRPr lang="en-US" altLang="zh-CN" sz="2800" dirty="0"/>
          </a:p>
          <a:p>
            <a:pPr lvl="1"/>
            <a:r>
              <a:rPr lang="zh-CN" altLang="en-US" sz="2400" dirty="0"/>
              <a:t>不同的操作类型，内容改变</a:t>
            </a:r>
            <a:r>
              <a:rPr lang="en-US" altLang="zh-CN" sz="2400" dirty="0"/>
              <a:t>/</a:t>
            </a:r>
            <a:r>
              <a:rPr lang="zh-CN" altLang="en-US" sz="2400" dirty="0"/>
              <a:t>不变型操作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8079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71222-E949-420C-9C88-7B3DD696C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57" y="2209405"/>
            <a:ext cx="3163485" cy="2439190"/>
          </a:xfrm>
        </p:spPr>
        <p:txBody>
          <a:bodyPr>
            <a:normAutofit/>
          </a:bodyPr>
          <a:lstStyle/>
          <a:p>
            <a:r>
              <a:rPr lang="zh-CN" altLang="en-US" sz="96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60401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868DF-A1D8-4212-9D98-A319497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AA6AE-B794-4F5B-A479-95D6C4EC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图像传输过程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3A397-FBC2-4365-9A51-6CB25B7D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27" y="552450"/>
            <a:ext cx="81819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16014-271D-4346-87EC-872B417A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 </a:t>
            </a:r>
            <a:r>
              <a:rPr lang="en-US" altLang="zh-CN" dirty="0"/>
              <a:t>– </a:t>
            </a:r>
            <a:r>
              <a:rPr lang="zh-CN" altLang="en-US" dirty="0"/>
              <a:t>技术分类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2E285-7E68-41E2-A44C-951D4C45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基于统计特性</a:t>
            </a:r>
            <a:endParaRPr lang="en-US" altLang="zh-CN" sz="2800" dirty="0"/>
          </a:p>
          <a:p>
            <a:pPr lvl="1"/>
            <a:r>
              <a:rPr lang="zh-CN" altLang="en-US" sz="2400" dirty="0"/>
              <a:t>方差、均值、统计直方图等</a:t>
            </a:r>
            <a:endParaRPr lang="en-US" altLang="zh-CN" sz="24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基于变换</a:t>
            </a:r>
            <a:endParaRPr lang="en-US" altLang="zh-CN" sz="2800" dirty="0"/>
          </a:p>
          <a:p>
            <a:pPr lvl="1"/>
            <a:r>
              <a:rPr lang="en-US" altLang="zh-CN" sz="2400" dirty="0"/>
              <a:t>DCT</a:t>
            </a:r>
            <a:r>
              <a:rPr lang="zh-CN" altLang="en-US" sz="2400" dirty="0"/>
              <a:t>、</a:t>
            </a:r>
            <a:r>
              <a:rPr lang="en-US" altLang="zh-CN" sz="2400" dirty="0"/>
              <a:t>DFT</a:t>
            </a:r>
            <a:r>
              <a:rPr lang="zh-CN" altLang="en-US" sz="2400" dirty="0"/>
              <a:t>、</a:t>
            </a:r>
            <a:r>
              <a:rPr lang="en-US" altLang="zh-CN" sz="2400" dirty="0"/>
              <a:t>DWT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基于不变矩</a:t>
            </a:r>
            <a:r>
              <a:rPr lang="en-US" altLang="zh-CN" sz="2800" dirty="0"/>
              <a:t>Fourier-</a:t>
            </a:r>
            <a:r>
              <a:rPr lang="en-US" altLang="zh-CN" sz="2800" dirty="0" err="1"/>
              <a:t>Mellin</a:t>
            </a:r>
            <a:r>
              <a:rPr lang="zh-CN" altLang="en-US" sz="2800" dirty="0"/>
              <a:t>变换</a:t>
            </a:r>
            <a:endParaRPr lang="en-US" altLang="zh-CN" sz="2800" dirty="0"/>
          </a:p>
          <a:p>
            <a:pPr lvl="1"/>
            <a:r>
              <a:rPr lang="zh-CN" altLang="en-US" sz="2400" dirty="0"/>
              <a:t>几何不变矩、</a:t>
            </a:r>
            <a:endParaRPr lang="en-US" altLang="zh-CN" sz="24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基于矩阵分解</a:t>
            </a:r>
            <a:endParaRPr lang="en-US" altLang="zh-CN" sz="2800" dirty="0"/>
          </a:p>
          <a:p>
            <a:pPr lvl="1"/>
            <a:r>
              <a:rPr lang="en-US" altLang="zh-CN" sz="2400" dirty="0"/>
              <a:t>SVD</a:t>
            </a:r>
            <a:r>
              <a:rPr lang="zh-CN" altLang="en-US" sz="2400" dirty="0"/>
              <a:t>、</a:t>
            </a:r>
            <a:r>
              <a:rPr lang="en-US" altLang="zh-CN" sz="2400" dirty="0"/>
              <a:t>NMF</a:t>
            </a:r>
          </a:p>
          <a:p>
            <a:r>
              <a:rPr lang="en-US" altLang="zh-CN" sz="2800" dirty="0"/>
              <a:t>5. </a:t>
            </a:r>
            <a:r>
              <a:rPr lang="zh-CN" altLang="en-US" sz="2800" dirty="0"/>
              <a:t>基于人类视觉模型</a:t>
            </a:r>
            <a:endParaRPr lang="en-US" altLang="zh-CN" sz="2800" dirty="0"/>
          </a:p>
          <a:p>
            <a:pPr lvl="1"/>
            <a:r>
              <a:rPr lang="en-US" altLang="zh-CN" sz="2400" dirty="0"/>
              <a:t>Watson </a:t>
            </a:r>
            <a:r>
              <a:rPr lang="zh-CN" altLang="en-US" sz="2400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5925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16014-271D-4346-87EC-872B417A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 </a:t>
            </a:r>
            <a:r>
              <a:rPr lang="en-US" altLang="zh-CN" dirty="0"/>
              <a:t>– 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2E285-7E68-41E2-A44C-951D4C45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识别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7A243-E2FA-4D9D-BF5E-AEEAABB5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27" y="1897415"/>
            <a:ext cx="8467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0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40789-0499-4C44-BFE3-70958611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 </a:t>
            </a:r>
            <a:r>
              <a:rPr lang="en-US" altLang="zh-CN" dirty="0"/>
              <a:t>– 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2192E-28FF-49AE-9714-B964C615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2. </a:t>
            </a:r>
            <a:r>
              <a:rPr lang="zh-CN" altLang="en-US" sz="2800" dirty="0"/>
              <a:t>检索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5A6070-B28E-4B09-81EF-AEB4E460E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0"/>
          <a:stretch/>
        </p:blipFill>
        <p:spPr>
          <a:xfrm>
            <a:off x="2437468" y="1654782"/>
            <a:ext cx="8515350" cy="49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6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7051-1D5E-4548-B5B9-63804CBD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 </a:t>
            </a:r>
            <a:r>
              <a:rPr lang="en-US" altLang="zh-CN" dirty="0"/>
              <a:t>– </a:t>
            </a:r>
            <a:r>
              <a:rPr lang="zh-CN" altLang="en-US" dirty="0"/>
              <a:t>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A17CD-1CE4-4598-9BEE-55858B5D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3. </a:t>
            </a:r>
            <a:r>
              <a:rPr lang="zh-CN" altLang="en-US" sz="2800" dirty="0"/>
              <a:t>认证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DC4E7-CA09-448C-AE9D-460604139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" r="811" b="1630"/>
          <a:stretch/>
        </p:blipFill>
        <p:spPr>
          <a:xfrm>
            <a:off x="2764052" y="1699767"/>
            <a:ext cx="7441103" cy="50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A3DC8-3427-4A14-A666-9DF4CECD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图像感知哈希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83DF21-EB12-42C4-9E98-5AD96EA2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无密钥 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基于 </a:t>
            </a:r>
            <a:r>
              <a:rPr lang="en-US" altLang="zh-CN" sz="2800" dirty="0"/>
              <a:t>DCT </a:t>
            </a:r>
            <a:r>
              <a:rPr lang="zh-CN" altLang="en-US" sz="2800" dirty="0"/>
              <a:t>变换</a:t>
            </a:r>
            <a:endParaRPr lang="en-US" altLang="zh-CN" sz="2800" dirty="0"/>
          </a:p>
          <a:p>
            <a:r>
              <a:rPr lang="en-US" altLang="zh-CN" sz="2800" dirty="0"/>
              <a:t>3. Watson</a:t>
            </a:r>
            <a:r>
              <a:rPr lang="zh-CN" altLang="en-US" sz="2800" dirty="0"/>
              <a:t>视觉模型</a:t>
            </a:r>
            <a:endParaRPr lang="en-US" altLang="zh-CN" sz="2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13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B8DA3-9C97-462A-9433-F28BEBC3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3F3EF-94B3-418E-9C1C-0A81899C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1. </a:t>
            </a:r>
            <a:r>
              <a:rPr lang="zh-CN" altLang="en-US" sz="2800" dirty="0"/>
              <a:t>预处理</a:t>
            </a:r>
            <a:endParaRPr lang="en-US" altLang="zh-CN" sz="2800" dirty="0"/>
          </a:p>
          <a:p>
            <a:r>
              <a:rPr lang="en-US" altLang="zh-CN" sz="2800" dirty="0"/>
              <a:t>2. </a:t>
            </a:r>
            <a:r>
              <a:rPr lang="zh-CN" altLang="en-US" sz="2800" dirty="0"/>
              <a:t>感知特征提取</a:t>
            </a:r>
            <a:endParaRPr lang="en-US" altLang="zh-CN" sz="2800" dirty="0"/>
          </a:p>
          <a:p>
            <a:r>
              <a:rPr lang="en-US" altLang="zh-CN" sz="2800" dirty="0"/>
              <a:t>3. </a:t>
            </a:r>
            <a:r>
              <a:rPr lang="zh-CN" altLang="en-US" sz="2800" dirty="0"/>
              <a:t>冗余处理</a:t>
            </a:r>
            <a:endParaRPr lang="en-US" altLang="zh-CN" sz="2800" dirty="0"/>
          </a:p>
          <a:p>
            <a:r>
              <a:rPr lang="en-US" altLang="zh-CN" sz="2800" dirty="0"/>
              <a:t>4. </a:t>
            </a:r>
            <a:r>
              <a:rPr lang="zh-CN" altLang="en-US" sz="2800" dirty="0"/>
              <a:t>生成感知哈希</a:t>
            </a:r>
            <a:endParaRPr lang="en-US" altLang="zh-CN" sz="2800" dirty="0"/>
          </a:p>
          <a:p>
            <a:r>
              <a:rPr lang="en-US" altLang="zh-CN" sz="2800" dirty="0"/>
              <a:t>5. </a:t>
            </a:r>
            <a:r>
              <a:rPr lang="zh-CN" altLang="en-US" sz="2800" dirty="0"/>
              <a:t>匹配</a:t>
            </a:r>
            <a:endParaRPr lang="en-US" altLang="zh-CN" sz="2800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30DEE-6F5B-4846-B998-4EE00FE2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0" y="4950069"/>
            <a:ext cx="10347200" cy="9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70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TM03090434[[fn=木头类型]]</Template>
  <TotalTime>464</TotalTime>
  <Words>899</Words>
  <Application>Microsoft Office PowerPoint</Application>
  <PresentationFormat>宽屏</PresentationFormat>
  <Paragraphs>182</Paragraphs>
  <Slides>29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Cambria Math</vt:lpstr>
      <vt:lpstr>Rockwell</vt:lpstr>
      <vt:lpstr>Rockwell Condensed</vt:lpstr>
      <vt:lpstr>Wingdings</vt:lpstr>
      <vt:lpstr>木活字</vt:lpstr>
      <vt:lpstr>图像感知哈希</vt:lpstr>
      <vt:lpstr>背景</vt:lpstr>
      <vt:lpstr>背景</vt:lpstr>
      <vt:lpstr>现状 – 技术分类</vt:lpstr>
      <vt:lpstr>现状 – 应用</vt:lpstr>
      <vt:lpstr>现状 – 应用</vt:lpstr>
      <vt:lpstr>现状 – 应用</vt:lpstr>
      <vt:lpstr>图像感知哈希</vt:lpstr>
      <vt:lpstr>总体流程</vt:lpstr>
      <vt:lpstr>预处理</vt:lpstr>
      <vt:lpstr>噪声</vt:lpstr>
      <vt:lpstr>感知特征提取</vt:lpstr>
      <vt:lpstr>感知特征提取</vt:lpstr>
      <vt:lpstr>冗余处理</vt:lpstr>
      <vt:lpstr>对比度掩蔽</vt:lpstr>
      <vt:lpstr>PowerPoint 演示文稿</vt:lpstr>
      <vt:lpstr>PowerPoint 演示文稿</vt:lpstr>
      <vt:lpstr>冗余处理</vt:lpstr>
      <vt:lpstr>生成感知哈希</vt:lpstr>
      <vt:lpstr>匹配</vt:lpstr>
      <vt:lpstr>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感知哈希算法实现</dc:title>
  <dc:creator>淑琪 林</dc:creator>
  <cp:lastModifiedBy>淑琪 林</cp:lastModifiedBy>
  <cp:revision>30</cp:revision>
  <dcterms:created xsi:type="dcterms:W3CDTF">2018-12-08T03:39:04Z</dcterms:created>
  <dcterms:modified xsi:type="dcterms:W3CDTF">2018-12-19T01:14:24Z</dcterms:modified>
</cp:coreProperties>
</file>